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7f439c08f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7f439c08f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Beauty</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7f439c08f9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7f439c08f9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17f439c08f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17f439c08f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Taegun - Based on our research it seems that apathy towards 9/11 is not defined by political leaning but instead by time elapsed. Over time, the tragedy has lost weight, and the subsequent aftermath has permeated the country. Younger generations did not see the event, but instead grew up with wars in the middle east. Older generations remember the tragedy very well and it still weighs on their mind.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7f439c08f9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7f439c08f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Taegun - We analyzed polling data from the NYT and Gallup. These </a:t>
            </a:r>
            <a:r>
              <a:rPr lang="en"/>
              <a:t>surveys</a:t>
            </a:r>
            <a:r>
              <a:rPr lang="en"/>
              <a:t> contained 30+ questions and answers, and we chose the questions that were the most relevant to our study.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7f439c08f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17f439c08f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Taegun As the war on terror progresses the positive sentiment goes down and negative sentiment goes up. Neutral sentiment has a negligible change.</a:t>
            </a:r>
            <a:endParaRPr/>
          </a:p>
          <a:p>
            <a:pPr indent="0" lvl="0" marL="0" rtl="0" algn="l">
              <a:spcBef>
                <a:spcPts val="0"/>
              </a:spcBef>
              <a:spcAft>
                <a:spcPts val="0"/>
              </a:spcAft>
              <a:buNone/>
            </a:pPr>
            <a:r>
              <a:rPr lang="en"/>
              <a:t>Rotated from Afghanistan to Iraq. </a:t>
            </a:r>
            <a:endParaRPr/>
          </a:p>
          <a:p>
            <a:pPr indent="0" lvl="0" marL="0" rtl="0" algn="l">
              <a:spcBef>
                <a:spcPts val="0"/>
              </a:spcBef>
              <a:spcAft>
                <a:spcPts val="0"/>
              </a:spcAft>
              <a:buNone/>
            </a:pPr>
            <a:r>
              <a:rPr lang="en"/>
              <a:t>These trendlines show that while the war on terror progressed sentiment about the actions that the US took became more negative.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a1d13487fe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a1d13487f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Taegun Positive sentiment about the change our country went through after 911 goes down from 96% in 2001 to 40% in 201 and From 2011 to 2021 it plateaus. Negative sentiment goes up until 2006 and then plateaus coming down in 2021. Interestingly, neutral sentiment increases overtime. This shows that while respondents did feel that the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7f439c08f9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7f439c08f9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 how NLTK can even handle booster words, like “really” or “</a:t>
            </a:r>
            <a:r>
              <a:rPr lang="en"/>
              <a:t>exemplary</a:t>
            </a:r>
            <a:r>
              <a:rPr lang="en"/>
              <a:t>” when placed before a negative or phrases like “It really isn’t that bad” when negatives imply a positive.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7f439c08f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7f439c08f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a1d13487f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a1d13487f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7f439c08f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7f439c08f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1" marL="914400" rtl="0" algn="l">
              <a:lnSpc>
                <a:spcPct val="115000"/>
              </a:lnSpc>
              <a:spcBef>
                <a:spcPts val="0"/>
              </a:spcBef>
              <a:spcAft>
                <a:spcPts val="0"/>
              </a:spcAft>
              <a:buClr>
                <a:srgbClr val="595959"/>
              </a:buClr>
              <a:buSzPts val="1400"/>
              <a:buChar char="○"/>
            </a:pPr>
            <a:r>
              <a:rPr lang="en" sz="1400">
                <a:solidFill>
                  <a:srgbClr val="595959"/>
                </a:solidFill>
              </a:rPr>
              <a:t>[Taegun: Discuss how your poll results don’t demonstrate an increase in negative sentiment, just a decrease in positive sentiment. Use stats language, i.e., cannot accept or reject the null hypothesis, because that will support our point about apathy rather than a positive or negative)</a:t>
            </a:r>
            <a:endParaRPr sz="1400">
              <a:solidFill>
                <a:srgbClr val="595959"/>
              </a:solidFill>
            </a:endParaRPr>
          </a:p>
          <a:p>
            <a:pPr indent="-317500" lvl="1" marL="914400" rtl="0" algn="l">
              <a:lnSpc>
                <a:spcPct val="115000"/>
              </a:lnSpc>
              <a:spcBef>
                <a:spcPts val="0"/>
              </a:spcBef>
              <a:spcAft>
                <a:spcPts val="0"/>
              </a:spcAft>
              <a:buClr>
                <a:srgbClr val="595959"/>
              </a:buClr>
              <a:buSzPts val="1400"/>
              <a:buChar char="○"/>
            </a:pPr>
            <a:r>
              <a:rPr lang="en" sz="1400">
                <a:solidFill>
                  <a:srgbClr val="595959"/>
                </a:solidFill>
              </a:rPr>
              <a:t>[Taegun: Also briefly maybe what you would do with this research going forward?]</a:t>
            </a:r>
            <a:endParaRPr sz="1400">
              <a:solidFill>
                <a:srgbClr val="595959"/>
              </a:solidFill>
            </a:endParaRPr>
          </a:p>
          <a:p>
            <a:pPr indent="0" lvl="0" marL="0" rtl="0" algn="l">
              <a:spcBef>
                <a:spcPts val="12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13.png"/><Relationship Id="rId6" Type="http://schemas.openxmlformats.org/officeDocument/2006/relationships/image" Target="../media/image1.png"/><Relationship Id="rId7"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8.png"/><Relationship Id="rId4" Type="http://schemas.openxmlformats.org/officeDocument/2006/relationships/image" Target="../media/image16.png"/><Relationship Id="rId5" Type="http://schemas.openxmlformats.org/officeDocument/2006/relationships/image" Target="../media/image14.png"/><Relationship Id="rId6"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3">
            <a:alphaModFix amt="50000"/>
          </a:blip>
          <a:srcRect b="0" l="9605" r="9605" t="0"/>
          <a:stretch/>
        </p:blipFill>
        <p:spPr>
          <a:xfrm>
            <a:off x="0" y="0"/>
            <a:ext cx="9144001" cy="5143500"/>
          </a:xfrm>
          <a:prstGeom prst="rect">
            <a:avLst/>
          </a:prstGeom>
          <a:noFill/>
          <a:ln>
            <a:noFill/>
          </a:ln>
        </p:spPr>
      </p:pic>
      <p:sp>
        <p:nvSpPr>
          <p:cNvPr id="55" name="Google Shape;55;p13"/>
          <p:cNvSpPr txBox="1"/>
          <p:nvPr>
            <p:ph type="ctrTitle"/>
          </p:nvPr>
        </p:nvSpPr>
        <p:spPr>
          <a:xfrm>
            <a:off x="311700" y="1957375"/>
            <a:ext cx="8520600" cy="1046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i="1" lang="en">
                <a:solidFill>
                  <a:schemeClr val="lt1"/>
                </a:solidFill>
              </a:rPr>
              <a:t>Attitudes Towards Terror</a:t>
            </a:r>
            <a:endParaRPr b="1" i="1">
              <a:solidFill>
                <a:schemeClr val="lt1"/>
              </a:solidFill>
            </a:endParaRPr>
          </a:p>
        </p:txBody>
      </p:sp>
      <p:sp>
        <p:nvSpPr>
          <p:cNvPr id="56" name="Google Shape;56;p13"/>
          <p:cNvSpPr txBox="1"/>
          <p:nvPr>
            <p:ph idx="1" type="subTitle"/>
          </p:nvPr>
        </p:nvSpPr>
        <p:spPr>
          <a:xfrm>
            <a:off x="311700" y="3040750"/>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2000">
                <a:solidFill>
                  <a:schemeClr val="lt1"/>
                </a:solidFill>
                <a:latin typeface="Courier New"/>
                <a:ea typeface="Courier New"/>
                <a:cs typeface="Courier New"/>
                <a:sym typeface="Courier New"/>
              </a:rPr>
              <a:t>Taegun Harshbarger &amp; Swasti Mishra</a:t>
            </a:r>
            <a:endParaRPr b="1" sz="2000">
              <a:solidFill>
                <a:schemeClr val="lt1"/>
              </a:solidFill>
              <a:latin typeface="Courier New"/>
              <a:ea typeface="Courier New"/>
              <a:cs typeface="Courier New"/>
              <a:sym typeface="Courier New"/>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6" name="Shape 156"/>
        <p:cNvGrpSpPr/>
        <p:nvPr/>
      </p:nvGrpSpPr>
      <p:grpSpPr>
        <a:xfrm>
          <a:off x="0" y="0"/>
          <a:ext cx="0" cy="0"/>
          <a:chOff x="0" y="0"/>
          <a:chExt cx="0" cy="0"/>
        </a:xfrm>
      </p:grpSpPr>
      <p:pic>
        <p:nvPicPr>
          <p:cNvPr id="157" name="Google Shape;157;p22"/>
          <p:cNvPicPr preferRelativeResize="0"/>
          <p:nvPr/>
        </p:nvPicPr>
        <p:blipFill rotWithShape="1">
          <a:blip r:embed="rId3">
            <a:alphaModFix amt="69000"/>
          </a:blip>
          <a:srcRect b="16324" l="0" r="0" t="0"/>
          <a:stretch/>
        </p:blipFill>
        <p:spPr>
          <a:xfrm>
            <a:off x="-38100" y="0"/>
            <a:ext cx="9220200" cy="5143500"/>
          </a:xfrm>
          <a:prstGeom prst="rect">
            <a:avLst/>
          </a:prstGeom>
          <a:noFill/>
          <a:ln>
            <a:noFill/>
          </a:ln>
        </p:spPr>
      </p:pic>
      <p:sp>
        <p:nvSpPr>
          <p:cNvPr id="158" name="Google Shape;158;p22"/>
          <p:cNvSpPr txBox="1"/>
          <p:nvPr>
            <p:ph type="ctrTitle"/>
          </p:nvPr>
        </p:nvSpPr>
        <p:spPr>
          <a:xfrm>
            <a:off x="311708" y="1043813"/>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i="1" lang="en">
                <a:solidFill>
                  <a:schemeClr val="lt1"/>
                </a:solidFill>
              </a:rPr>
              <a:t>Questions?</a:t>
            </a:r>
            <a:endParaRPr b="1" i="1">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62" name="Shape 162"/>
        <p:cNvGrpSpPr/>
        <p:nvPr/>
      </p:nvGrpSpPr>
      <p:grpSpPr>
        <a:xfrm>
          <a:off x="0" y="0"/>
          <a:ext cx="0" cy="0"/>
          <a:chOff x="0" y="0"/>
          <a:chExt cx="0" cy="0"/>
        </a:xfrm>
      </p:grpSpPr>
      <p:pic>
        <p:nvPicPr>
          <p:cNvPr id="163" name="Google Shape;163;p23"/>
          <p:cNvPicPr preferRelativeResize="0"/>
          <p:nvPr/>
        </p:nvPicPr>
        <p:blipFill>
          <a:blip r:embed="rId3">
            <a:alphaModFix/>
          </a:blip>
          <a:stretch>
            <a:fillRect/>
          </a:stretch>
        </p:blipFill>
        <p:spPr>
          <a:xfrm>
            <a:off x="152400" y="152400"/>
            <a:ext cx="7818868" cy="48386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0" name="Shape 60"/>
        <p:cNvGrpSpPr/>
        <p:nvPr/>
      </p:nvGrpSpPr>
      <p:grpSpPr>
        <a:xfrm>
          <a:off x="0" y="0"/>
          <a:ext cx="0" cy="0"/>
          <a:chOff x="0" y="0"/>
          <a:chExt cx="0" cy="0"/>
        </a:xfrm>
      </p:grpSpPr>
      <p:pic>
        <p:nvPicPr>
          <p:cNvPr id="61" name="Google Shape;61;p14"/>
          <p:cNvPicPr preferRelativeResize="0"/>
          <p:nvPr/>
        </p:nvPicPr>
        <p:blipFill rotWithShape="1">
          <a:blip r:embed="rId3">
            <a:alphaModFix amt="40000"/>
          </a:blip>
          <a:srcRect b="0" l="0" r="0" t="1545"/>
          <a:stretch/>
        </p:blipFill>
        <p:spPr>
          <a:xfrm>
            <a:off x="0" y="0"/>
            <a:ext cx="9144000" cy="5143501"/>
          </a:xfrm>
          <a:prstGeom prst="rect">
            <a:avLst/>
          </a:prstGeom>
          <a:noFill/>
          <a:ln>
            <a:noFill/>
          </a:ln>
        </p:spPr>
      </p:pic>
      <p:sp>
        <p:nvSpPr>
          <p:cNvPr id="62" name="Google Shape;62;p14"/>
          <p:cNvSpPr txBox="1"/>
          <p:nvPr>
            <p:ph type="title"/>
          </p:nvPr>
        </p:nvSpPr>
        <p:spPr>
          <a:xfrm>
            <a:off x="311700" y="522863"/>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en">
                <a:solidFill>
                  <a:schemeClr val="lt1"/>
                </a:solidFill>
              </a:rPr>
              <a:t>Historical Context</a:t>
            </a:r>
            <a:endParaRPr b="1" i="1">
              <a:solidFill>
                <a:schemeClr val="lt1"/>
              </a:solidFill>
            </a:endParaRPr>
          </a:p>
        </p:txBody>
      </p:sp>
      <p:sp>
        <p:nvSpPr>
          <p:cNvPr id="63" name="Google Shape;63;p14"/>
          <p:cNvSpPr txBox="1"/>
          <p:nvPr>
            <p:ph idx="1" type="body"/>
          </p:nvPr>
        </p:nvSpPr>
        <p:spPr>
          <a:xfrm>
            <a:off x="311700" y="1204238"/>
            <a:ext cx="8520600" cy="34164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Clr>
                <a:schemeClr val="lt1"/>
              </a:buClr>
              <a:buSzPts val="2000"/>
              <a:buFont typeface="Courier New"/>
              <a:buChar char="●"/>
            </a:pPr>
            <a:r>
              <a:rPr b="1" lang="en" sz="2000">
                <a:solidFill>
                  <a:schemeClr val="lt1"/>
                </a:solidFill>
                <a:latin typeface="Courier New"/>
                <a:ea typeface="Courier New"/>
                <a:cs typeface="Courier New"/>
                <a:sym typeface="Courier New"/>
              </a:rPr>
              <a:t>Older generations witnessed 9/11 and the subsequent war on terror</a:t>
            </a:r>
            <a:endParaRPr b="1" sz="2000">
              <a:solidFill>
                <a:schemeClr val="lt1"/>
              </a:solidFill>
              <a:latin typeface="Courier New"/>
              <a:ea typeface="Courier New"/>
              <a:cs typeface="Courier New"/>
              <a:sym typeface="Courier New"/>
            </a:endParaRPr>
          </a:p>
          <a:p>
            <a:pPr indent="-355600" lvl="0" marL="457200" rtl="0" algn="l">
              <a:spcBef>
                <a:spcPts val="0"/>
              </a:spcBef>
              <a:spcAft>
                <a:spcPts val="0"/>
              </a:spcAft>
              <a:buClr>
                <a:schemeClr val="lt1"/>
              </a:buClr>
              <a:buSzPts val="2000"/>
              <a:buFont typeface="Courier New"/>
              <a:buChar char="●"/>
            </a:pPr>
            <a:r>
              <a:rPr b="1" lang="en" sz="2000">
                <a:solidFill>
                  <a:schemeClr val="lt1"/>
                </a:solidFill>
                <a:latin typeface="Courier New"/>
                <a:ea typeface="Courier New"/>
                <a:cs typeface="Courier New"/>
                <a:sym typeface="Courier New"/>
              </a:rPr>
              <a:t>Younger generations grew up with the US perpetually stationed and at war in the Middle East</a:t>
            </a:r>
            <a:endParaRPr b="1" sz="2000">
              <a:solidFill>
                <a:schemeClr val="lt1"/>
              </a:solidFill>
              <a:latin typeface="Courier New"/>
              <a:ea typeface="Courier New"/>
              <a:cs typeface="Courier New"/>
              <a:sym typeface="Courier New"/>
            </a:endParaRPr>
          </a:p>
          <a:p>
            <a:pPr indent="-355600" lvl="0" marL="457200" rtl="0" algn="l">
              <a:spcBef>
                <a:spcPts val="0"/>
              </a:spcBef>
              <a:spcAft>
                <a:spcPts val="0"/>
              </a:spcAft>
              <a:buClr>
                <a:schemeClr val="lt1"/>
              </a:buClr>
              <a:buSzPts val="2000"/>
              <a:buFont typeface="Courier New"/>
              <a:buChar char="●"/>
            </a:pPr>
            <a:r>
              <a:rPr b="1" lang="en" sz="2000">
                <a:solidFill>
                  <a:schemeClr val="dk1"/>
                </a:solidFill>
                <a:highlight>
                  <a:srgbClr val="FFF2CC"/>
                </a:highlight>
                <a:latin typeface="Courier New"/>
                <a:ea typeface="Courier New"/>
                <a:cs typeface="Courier New"/>
                <a:sym typeface="Courier New"/>
              </a:rPr>
              <a:t> </a:t>
            </a:r>
            <a:r>
              <a:rPr b="1" lang="en" sz="2000">
                <a:solidFill>
                  <a:schemeClr val="dk1"/>
                </a:solidFill>
                <a:highlight>
                  <a:srgbClr val="FFF2CC"/>
                </a:highlight>
                <a:latin typeface="Courier New"/>
                <a:ea typeface="Courier New"/>
                <a:cs typeface="Courier New"/>
                <a:sym typeface="Courier New"/>
              </a:rPr>
              <a:t>Apathy towards 9/11 isn’t defined by political leaning</a:t>
            </a:r>
            <a:r>
              <a:rPr b="1" lang="en" sz="2000">
                <a:solidFill>
                  <a:schemeClr val="dk1"/>
                </a:solidFill>
                <a:highlight>
                  <a:srgbClr val="FFF2CC"/>
                </a:highlight>
                <a:latin typeface="Courier New"/>
                <a:ea typeface="Courier New"/>
                <a:cs typeface="Courier New"/>
                <a:sym typeface="Courier New"/>
              </a:rPr>
              <a:t>,</a:t>
            </a:r>
            <a:r>
              <a:rPr b="1" lang="en" sz="2000">
                <a:solidFill>
                  <a:schemeClr val="dk1"/>
                </a:solidFill>
                <a:highlight>
                  <a:srgbClr val="FFF2CC"/>
                </a:highlight>
                <a:latin typeface="Courier New"/>
                <a:ea typeface="Courier New"/>
                <a:cs typeface="Courier New"/>
                <a:sym typeface="Courier New"/>
              </a:rPr>
              <a:t> but instead by time elapsed.</a:t>
            </a:r>
            <a:endParaRPr b="1" sz="2000">
              <a:solidFill>
                <a:schemeClr val="lt1"/>
              </a:solidFill>
              <a:highlight>
                <a:srgbClr val="FFF2CC"/>
              </a:highlight>
              <a:latin typeface="Courier New"/>
              <a:ea typeface="Courier New"/>
              <a:cs typeface="Courier New"/>
              <a:sym typeface="Courier New"/>
            </a:endParaRPr>
          </a:p>
          <a:p>
            <a:pPr indent="-355600" lvl="0" marL="457200" rtl="0" algn="l">
              <a:spcBef>
                <a:spcPts val="0"/>
              </a:spcBef>
              <a:spcAft>
                <a:spcPts val="0"/>
              </a:spcAft>
              <a:buClr>
                <a:schemeClr val="lt1"/>
              </a:buClr>
              <a:buSzPts val="2000"/>
              <a:buFont typeface="Courier New"/>
              <a:buChar char="●"/>
            </a:pPr>
            <a:r>
              <a:rPr b="1" lang="en" sz="2000">
                <a:solidFill>
                  <a:schemeClr val="lt1"/>
                </a:solidFill>
                <a:latin typeface="Courier New"/>
                <a:ea typeface="Courier New"/>
                <a:cs typeface="Courier New"/>
                <a:sym typeface="Courier New"/>
              </a:rPr>
              <a:t>Our project studies this in two ways</a:t>
            </a:r>
            <a:endParaRPr b="1" sz="2000">
              <a:solidFill>
                <a:schemeClr val="lt1"/>
              </a:solidFill>
              <a:latin typeface="Courier New"/>
              <a:ea typeface="Courier New"/>
              <a:cs typeface="Courier New"/>
              <a:sym typeface="Courier New"/>
            </a:endParaRPr>
          </a:p>
          <a:p>
            <a:pPr indent="-330200" lvl="1" marL="914400" rtl="0" algn="l">
              <a:spcBef>
                <a:spcPts val="0"/>
              </a:spcBef>
              <a:spcAft>
                <a:spcPts val="0"/>
              </a:spcAft>
              <a:buClr>
                <a:schemeClr val="lt1"/>
              </a:buClr>
              <a:buSzPts val="1600"/>
              <a:buFont typeface="Courier New"/>
              <a:buChar char="○"/>
            </a:pPr>
            <a:r>
              <a:rPr b="1" lang="en" sz="1600">
                <a:solidFill>
                  <a:schemeClr val="lt1"/>
                </a:solidFill>
                <a:latin typeface="Courier New"/>
                <a:ea typeface="Courier New"/>
                <a:cs typeface="Courier New"/>
                <a:sym typeface="Courier New"/>
              </a:rPr>
              <a:t>Polling</a:t>
            </a:r>
            <a:endParaRPr b="1" sz="1600">
              <a:solidFill>
                <a:schemeClr val="lt1"/>
              </a:solidFill>
              <a:latin typeface="Courier New"/>
              <a:ea typeface="Courier New"/>
              <a:cs typeface="Courier New"/>
              <a:sym typeface="Courier New"/>
            </a:endParaRPr>
          </a:p>
          <a:p>
            <a:pPr indent="-330200" lvl="1" marL="914400" rtl="0" algn="l">
              <a:spcBef>
                <a:spcPts val="0"/>
              </a:spcBef>
              <a:spcAft>
                <a:spcPts val="0"/>
              </a:spcAft>
              <a:buClr>
                <a:schemeClr val="lt1"/>
              </a:buClr>
              <a:buSzPts val="1600"/>
              <a:buFont typeface="Courier New"/>
              <a:buChar char="○"/>
            </a:pPr>
            <a:r>
              <a:rPr b="1" lang="en" sz="1600">
                <a:solidFill>
                  <a:schemeClr val="lt1"/>
                </a:solidFill>
                <a:latin typeface="Courier New"/>
                <a:ea typeface="Courier New"/>
                <a:cs typeface="Courier New"/>
                <a:sym typeface="Courier New"/>
              </a:rPr>
              <a:t>Sentiment Analysis</a:t>
            </a:r>
            <a:endParaRPr b="1" sz="1600">
              <a:solidFill>
                <a:schemeClr val="lt1"/>
              </a:solidFill>
              <a:latin typeface="Courier New"/>
              <a:ea typeface="Courier New"/>
              <a:cs typeface="Courier New"/>
              <a:sym typeface="Courier New"/>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7" name="Shape 67"/>
        <p:cNvGrpSpPr/>
        <p:nvPr/>
      </p:nvGrpSpPr>
      <p:grpSpPr>
        <a:xfrm>
          <a:off x="0" y="0"/>
          <a:ext cx="0" cy="0"/>
          <a:chOff x="0" y="0"/>
          <a:chExt cx="0" cy="0"/>
        </a:xfrm>
      </p:grpSpPr>
      <p:pic>
        <p:nvPicPr>
          <p:cNvPr id="68" name="Google Shape;68;p15"/>
          <p:cNvPicPr preferRelativeResize="0"/>
          <p:nvPr/>
        </p:nvPicPr>
        <p:blipFill rotWithShape="1">
          <a:blip r:embed="rId3">
            <a:alphaModFix amt="64000"/>
          </a:blip>
          <a:srcRect b="18160" l="3006" r="0" t="0"/>
          <a:stretch/>
        </p:blipFill>
        <p:spPr>
          <a:xfrm>
            <a:off x="0" y="0"/>
            <a:ext cx="9144000" cy="5143501"/>
          </a:xfrm>
          <a:prstGeom prst="rect">
            <a:avLst/>
          </a:prstGeom>
          <a:noFill/>
          <a:ln>
            <a:noFill/>
          </a:ln>
        </p:spPr>
      </p:pic>
      <p:sp>
        <p:nvSpPr>
          <p:cNvPr id="69" name="Google Shape;69;p15"/>
          <p:cNvSpPr txBox="1"/>
          <p:nvPr>
            <p:ph type="title"/>
          </p:nvPr>
        </p:nvSpPr>
        <p:spPr>
          <a:xfrm>
            <a:off x="311700" y="7289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en">
                <a:solidFill>
                  <a:schemeClr val="lt1"/>
                </a:solidFill>
              </a:rPr>
              <a:t>Polling Method</a:t>
            </a:r>
            <a:endParaRPr b="1" i="1">
              <a:solidFill>
                <a:schemeClr val="lt1"/>
              </a:solidFill>
            </a:endParaRPr>
          </a:p>
        </p:txBody>
      </p:sp>
      <p:sp>
        <p:nvSpPr>
          <p:cNvPr id="70" name="Google Shape;70;p15"/>
          <p:cNvSpPr txBox="1"/>
          <p:nvPr>
            <p:ph idx="1" type="body"/>
          </p:nvPr>
        </p:nvSpPr>
        <p:spPr>
          <a:xfrm>
            <a:off x="311700" y="1457100"/>
            <a:ext cx="8520600" cy="2229300"/>
          </a:xfrm>
          <a:prstGeom prst="rect">
            <a:avLst/>
          </a:prstGeom>
        </p:spPr>
        <p:txBody>
          <a:bodyPr anchorCtr="0" anchor="t" bIns="91425" lIns="91425" spcFirstLastPara="1" rIns="91425" wrap="square" tIns="91425">
            <a:noAutofit/>
          </a:bodyPr>
          <a:lstStyle/>
          <a:p>
            <a:pPr indent="-355600" lvl="0" marL="457200" rtl="0" algn="l">
              <a:lnSpc>
                <a:spcPct val="105000"/>
              </a:lnSpc>
              <a:spcBef>
                <a:spcPts val="0"/>
              </a:spcBef>
              <a:spcAft>
                <a:spcPts val="0"/>
              </a:spcAft>
              <a:buClr>
                <a:schemeClr val="lt1"/>
              </a:buClr>
              <a:buSzPts val="2000"/>
              <a:buFont typeface="Courier New"/>
              <a:buChar char="●"/>
            </a:pPr>
            <a:r>
              <a:rPr b="1" lang="en" sz="2000">
                <a:solidFill>
                  <a:schemeClr val="lt1"/>
                </a:solidFill>
                <a:latin typeface="Courier New"/>
                <a:ea typeface="Courier New"/>
                <a:cs typeface="Courier New"/>
                <a:sym typeface="Courier New"/>
              </a:rPr>
              <a:t>Analyzed polling data from the New York Times and Gallup</a:t>
            </a:r>
            <a:endParaRPr b="1" sz="2000">
              <a:solidFill>
                <a:schemeClr val="lt1"/>
              </a:solidFill>
              <a:latin typeface="Courier New"/>
              <a:ea typeface="Courier New"/>
              <a:cs typeface="Courier New"/>
              <a:sym typeface="Courier New"/>
            </a:endParaRPr>
          </a:p>
          <a:p>
            <a:pPr indent="-355600" lvl="0" marL="457200" rtl="0" algn="l">
              <a:lnSpc>
                <a:spcPct val="105000"/>
              </a:lnSpc>
              <a:spcBef>
                <a:spcPts val="0"/>
              </a:spcBef>
              <a:spcAft>
                <a:spcPts val="0"/>
              </a:spcAft>
              <a:buClr>
                <a:schemeClr val="lt1"/>
              </a:buClr>
              <a:buSzPts val="2000"/>
              <a:buFont typeface="Courier New"/>
              <a:buChar char="●"/>
            </a:pPr>
            <a:r>
              <a:rPr b="1" lang="en" sz="2000">
                <a:solidFill>
                  <a:schemeClr val="lt1"/>
                </a:solidFill>
                <a:latin typeface="Courier New"/>
                <a:ea typeface="Courier New"/>
                <a:cs typeface="Courier New"/>
                <a:sym typeface="Courier New"/>
              </a:rPr>
              <a:t>Data was taken from surveys with 30+ questions and answers</a:t>
            </a:r>
            <a:endParaRPr b="1" sz="2000">
              <a:solidFill>
                <a:schemeClr val="lt1"/>
              </a:solidFill>
              <a:latin typeface="Courier New"/>
              <a:ea typeface="Courier New"/>
              <a:cs typeface="Courier New"/>
              <a:sym typeface="Courier New"/>
            </a:endParaRPr>
          </a:p>
          <a:p>
            <a:pPr indent="-355600" lvl="0" marL="457200" rtl="0" algn="l">
              <a:lnSpc>
                <a:spcPct val="105000"/>
              </a:lnSpc>
              <a:spcBef>
                <a:spcPts val="0"/>
              </a:spcBef>
              <a:spcAft>
                <a:spcPts val="0"/>
              </a:spcAft>
              <a:buClr>
                <a:schemeClr val="lt1"/>
              </a:buClr>
              <a:buSzPts val="2000"/>
              <a:buFont typeface="Courier New"/>
              <a:buChar char="●"/>
            </a:pPr>
            <a:r>
              <a:rPr b="1" lang="en" sz="2000">
                <a:solidFill>
                  <a:schemeClr val="lt1"/>
                </a:solidFill>
                <a:latin typeface="Courier New"/>
                <a:ea typeface="Courier New"/>
                <a:cs typeface="Courier New"/>
                <a:sym typeface="Courier New"/>
              </a:rPr>
              <a:t>Both </a:t>
            </a:r>
            <a:r>
              <a:rPr b="1" lang="en" sz="2000">
                <a:solidFill>
                  <a:schemeClr val="lt1"/>
                </a:solidFill>
                <a:highlight>
                  <a:srgbClr val="FFF2CC"/>
                </a:highlight>
                <a:latin typeface="Courier New"/>
                <a:ea typeface="Courier New"/>
                <a:cs typeface="Courier New"/>
                <a:sym typeface="Courier New"/>
              </a:rPr>
              <a:t> </a:t>
            </a:r>
            <a:r>
              <a:rPr b="1" lang="en" sz="2000">
                <a:solidFill>
                  <a:schemeClr val="dk1"/>
                </a:solidFill>
                <a:highlight>
                  <a:srgbClr val="FFF2CC"/>
                </a:highlight>
                <a:latin typeface="Courier New"/>
                <a:ea typeface="Courier New"/>
                <a:cs typeface="Courier New"/>
                <a:sym typeface="Courier New"/>
              </a:rPr>
              <a:t>The NYT and Gallup polls used the same questions,</a:t>
            </a:r>
            <a:r>
              <a:rPr b="1" lang="en" sz="2000">
                <a:solidFill>
                  <a:schemeClr val="lt1"/>
                </a:solidFill>
                <a:latin typeface="Courier New"/>
                <a:ea typeface="Courier New"/>
                <a:cs typeface="Courier New"/>
                <a:sym typeface="Courier New"/>
              </a:rPr>
              <a:t> but The NYT skipped years</a:t>
            </a:r>
            <a:endParaRPr b="1" sz="2000">
              <a:solidFill>
                <a:schemeClr val="lt1"/>
              </a:solidFill>
              <a:latin typeface="Courier New"/>
              <a:ea typeface="Courier New"/>
              <a:cs typeface="Courier New"/>
              <a:sym typeface="Courier New"/>
            </a:endParaRPr>
          </a:p>
          <a:p>
            <a:pPr indent="-355600" lvl="0" marL="457200" rtl="0" algn="l">
              <a:lnSpc>
                <a:spcPct val="105000"/>
              </a:lnSpc>
              <a:spcBef>
                <a:spcPts val="0"/>
              </a:spcBef>
              <a:spcAft>
                <a:spcPts val="0"/>
              </a:spcAft>
              <a:buClr>
                <a:schemeClr val="lt1"/>
              </a:buClr>
              <a:buSzPts val="2000"/>
              <a:buFont typeface="Courier New"/>
              <a:buChar char="●"/>
            </a:pPr>
            <a:r>
              <a:rPr b="1" lang="en" sz="2000">
                <a:solidFill>
                  <a:schemeClr val="lt1"/>
                </a:solidFill>
                <a:latin typeface="Courier New"/>
                <a:ea typeface="Courier New"/>
                <a:cs typeface="Courier New"/>
                <a:sym typeface="Courier New"/>
              </a:rPr>
              <a:t>The polling spanned from the days following</a:t>
            </a:r>
            <a:r>
              <a:rPr b="1" lang="en" sz="2000">
                <a:solidFill>
                  <a:schemeClr val="lt1"/>
                </a:solidFill>
                <a:latin typeface="Courier New"/>
                <a:ea typeface="Courier New"/>
                <a:cs typeface="Courier New"/>
                <a:sym typeface="Courier New"/>
              </a:rPr>
              <a:t> 9/11 in 2001 to 2021</a:t>
            </a:r>
            <a:endParaRPr b="1" sz="2000">
              <a:solidFill>
                <a:schemeClr val="lt1"/>
              </a:solidFill>
              <a:latin typeface="Courier New"/>
              <a:ea typeface="Courier New"/>
              <a:cs typeface="Courier New"/>
              <a:sym typeface="Courier New"/>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4" name="Shape 74"/>
        <p:cNvGrpSpPr/>
        <p:nvPr/>
      </p:nvGrpSpPr>
      <p:grpSpPr>
        <a:xfrm>
          <a:off x="0" y="0"/>
          <a:ext cx="0" cy="0"/>
          <a:chOff x="0" y="0"/>
          <a:chExt cx="0" cy="0"/>
        </a:xfrm>
      </p:grpSpPr>
      <p:sp>
        <p:nvSpPr>
          <p:cNvPr id="75" name="Google Shape;75;p16"/>
          <p:cNvSpPr/>
          <p:nvPr/>
        </p:nvSpPr>
        <p:spPr>
          <a:xfrm>
            <a:off x="0" y="1304900"/>
            <a:ext cx="9144000" cy="311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en">
                <a:solidFill>
                  <a:schemeClr val="lt1"/>
                </a:solidFill>
              </a:rPr>
              <a:t>Polling </a:t>
            </a:r>
            <a:r>
              <a:rPr b="1" i="1" lang="en">
                <a:solidFill>
                  <a:schemeClr val="lt1"/>
                </a:solidFill>
              </a:rPr>
              <a:t>Graphs</a:t>
            </a:r>
            <a:endParaRPr b="1" i="1">
              <a:solidFill>
                <a:schemeClr val="lt1"/>
              </a:solidFill>
            </a:endParaRPr>
          </a:p>
        </p:txBody>
      </p:sp>
      <p:sp>
        <p:nvSpPr>
          <p:cNvPr id="77" name="Google Shape;77;p16"/>
          <p:cNvSpPr txBox="1"/>
          <p:nvPr>
            <p:ph idx="1" type="body"/>
          </p:nvPr>
        </p:nvSpPr>
        <p:spPr>
          <a:xfrm>
            <a:off x="311700" y="1483238"/>
            <a:ext cx="8520600" cy="819000"/>
          </a:xfrm>
          <a:prstGeom prst="rect">
            <a:avLst/>
          </a:prstGeom>
        </p:spPr>
        <p:txBody>
          <a:bodyPr anchorCtr="0" anchor="t" bIns="91425" lIns="91425" spcFirstLastPara="1" rIns="91425" wrap="square" tIns="91425">
            <a:normAutofit fontScale="92500"/>
          </a:bodyPr>
          <a:lstStyle/>
          <a:p>
            <a:pPr indent="0" lvl="0" marL="0" rtl="0" algn="ctr">
              <a:lnSpc>
                <a:spcPct val="150000"/>
              </a:lnSpc>
              <a:spcBef>
                <a:spcPts val="0"/>
              </a:spcBef>
              <a:spcAft>
                <a:spcPts val="0"/>
              </a:spcAft>
              <a:buNone/>
            </a:pPr>
            <a:r>
              <a:rPr b="1" lang="en" sz="1200">
                <a:solidFill>
                  <a:schemeClr val="dk1"/>
                </a:solidFill>
                <a:latin typeface="Courier New"/>
                <a:ea typeface="Courier New"/>
                <a:cs typeface="Courier New"/>
                <a:sym typeface="Courier New"/>
              </a:rPr>
              <a:t>Thinking now about </a:t>
            </a:r>
            <a:r>
              <a:rPr b="1" lang="en" sz="1200">
                <a:solidFill>
                  <a:schemeClr val="dk1"/>
                </a:solidFill>
                <a:highlight>
                  <a:srgbClr val="FFF2CC"/>
                </a:highlight>
                <a:latin typeface="Courier New"/>
                <a:ea typeface="Courier New"/>
                <a:cs typeface="Courier New"/>
                <a:sym typeface="Courier New"/>
              </a:rPr>
              <a:t>U.S. military action in Afghanistan</a:t>
            </a:r>
            <a:r>
              <a:rPr b="1" lang="en" sz="1200">
                <a:solidFill>
                  <a:schemeClr val="dk1"/>
                </a:solidFill>
                <a:latin typeface="Courier New"/>
                <a:ea typeface="Courier New"/>
                <a:cs typeface="Courier New"/>
                <a:sym typeface="Courier New"/>
              </a:rPr>
              <a:t> that began in October 2001, </a:t>
            </a:r>
            <a:endParaRPr b="1" sz="1200">
              <a:solidFill>
                <a:schemeClr val="dk1"/>
              </a:solidFill>
              <a:latin typeface="Courier New"/>
              <a:ea typeface="Courier New"/>
              <a:cs typeface="Courier New"/>
              <a:sym typeface="Courier New"/>
            </a:endParaRPr>
          </a:p>
          <a:p>
            <a:pPr indent="0" lvl="0" marL="0" rtl="0" algn="ctr">
              <a:lnSpc>
                <a:spcPct val="150000"/>
              </a:lnSpc>
              <a:spcBef>
                <a:spcPts val="0"/>
              </a:spcBef>
              <a:spcAft>
                <a:spcPts val="0"/>
              </a:spcAft>
              <a:buNone/>
            </a:pPr>
            <a:r>
              <a:rPr b="1" lang="en" sz="1200">
                <a:solidFill>
                  <a:schemeClr val="dk1"/>
                </a:solidFill>
                <a:latin typeface="Courier New"/>
                <a:ea typeface="Courier New"/>
                <a:cs typeface="Courier New"/>
                <a:sym typeface="Courier New"/>
              </a:rPr>
              <a:t>do you think the United States made a mistake in sending military forces to Afghanistan, or not?</a:t>
            </a:r>
            <a:endParaRPr>
              <a:solidFill>
                <a:schemeClr val="lt1"/>
              </a:solidFill>
            </a:endParaRPr>
          </a:p>
        </p:txBody>
      </p:sp>
      <p:pic>
        <p:nvPicPr>
          <p:cNvPr id="78" name="Google Shape;78;p16"/>
          <p:cNvPicPr preferRelativeResize="0"/>
          <p:nvPr/>
        </p:nvPicPr>
        <p:blipFill>
          <a:blip r:embed="rId3">
            <a:alphaModFix/>
          </a:blip>
          <a:stretch>
            <a:fillRect/>
          </a:stretch>
        </p:blipFill>
        <p:spPr>
          <a:xfrm>
            <a:off x="311700" y="2302313"/>
            <a:ext cx="2606851" cy="1999646"/>
          </a:xfrm>
          <a:prstGeom prst="rect">
            <a:avLst/>
          </a:prstGeom>
          <a:noFill/>
          <a:ln>
            <a:noFill/>
          </a:ln>
        </p:spPr>
      </p:pic>
      <p:pic>
        <p:nvPicPr>
          <p:cNvPr id="79" name="Google Shape;79;p16"/>
          <p:cNvPicPr preferRelativeResize="0"/>
          <p:nvPr/>
        </p:nvPicPr>
        <p:blipFill>
          <a:blip r:embed="rId4">
            <a:alphaModFix/>
          </a:blip>
          <a:stretch>
            <a:fillRect/>
          </a:stretch>
        </p:blipFill>
        <p:spPr>
          <a:xfrm>
            <a:off x="3268576" y="2302313"/>
            <a:ext cx="2606851" cy="1999646"/>
          </a:xfrm>
          <a:prstGeom prst="rect">
            <a:avLst/>
          </a:prstGeom>
          <a:noFill/>
          <a:ln>
            <a:noFill/>
          </a:ln>
        </p:spPr>
      </p:pic>
      <p:pic>
        <p:nvPicPr>
          <p:cNvPr id="80" name="Google Shape;80;p16"/>
          <p:cNvPicPr preferRelativeResize="0"/>
          <p:nvPr/>
        </p:nvPicPr>
        <p:blipFill>
          <a:blip r:embed="rId5">
            <a:alphaModFix/>
          </a:blip>
          <a:stretch>
            <a:fillRect/>
          </a:stretch>
        </p:blipFill>
        <p:spPr>
          <a:xfrm>
            <a:off x="6225450" y="2302313"/>
            <a:ext cx="2606851" cy="19996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4" name="Shape 84"/>
        <p:cNvGrpSpPr/>
        <p:nvPr/>
      </p:nvGrpSpPr>
      <p:grpSpPr>
        <a:xfrm>
          <a:off x="0" y="0"/>
          <a:ext cx="0" cy="0"/>
          <a:chOff x="0" y="0"/>
          <a:chExt cx="0" cy="0"/>
        </a:xfrm>
      </p:grpSpPr>
      <p:sp>
        <p:nvSpPr>
          <p:cNvPr id="85" name="Google Shape;85;p17"/>
          <p:cNvSpPr/>
          <p:nvPr/>
        </p:nvSpPr>
        <p:spPr>
          <a:xfrm>
            <a:off x="0" y="1304900"/>
            <a:ext cx="9144000" cy="3110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en">
                <a:solidFill>
                  <a:schemeClr val="lt1"/>
                </a:solidFill>
              </a:rPr>
              <a:t>Polling Graphs</a:t>
            </a:r>
            <a:endParaRPr b="1" i="1">
              <a:solidFill>
                <a:schemeClr val="lt1"/>
              </a:solidFill>
            </a:endParaRPr>
          </a:p>
        </p:txBody>
      </p:sp>
      <p:sp>
        <p:nvSpPr>
          <p:cNvPr id="87" name="Google Shape;87;p17"/>
          <p:cNvSpPr txBox="1"/>
          <p:nvPr>
            <p:ph idx="1" type="body"/>
          </p:nvPr>
        </p:nvSpPr>
        <p:spPr>
          <a:xfrm>
            <a:off x="311700" y="1526200"/>
            <a:ext cx="8520600" cy="572700"/>
          </a:xfrm>
          <a:prstGeom prst="rect">
            <a:avLst/>
          </a:prstGeom>
        </p:spPr>
        <p:txBody>
          <a:bodyPr anchorCtr="0" anchor="t" bIns="91425" lIns="91425" spcFirstLastPara="1" rIns="91425" wrap="square" tIns="91425">
            <a:normAutofit fontScale="92500" lnSpcReduction="20000"/>
          </a:bodyPr>
          <a:lstStyle/>
          <a:p>
            <a:pPr indent="0" lvl="0" marL="0" rtl="0" algn="ctr">
              <a:lnSpc>
                <a:spcPct val="150000"/>
              </a:lnSpc>
              <a:spcBef>
                <a:spcPts val="0"/>
              </a:spcBef>
              <a:spcAft>
                <a:spcPts val="0"/>
              </a:spcAft>
              <a:buNone/>
            </a:pPr>
            <a:r>
              <a:rPr b="1" lang="en" sz="1200">
                <a:solidFill>
                  <a:schemeClr val="dk1"/>
                </a:solidFill>
                <a:latin typeface="Courier New"/>
                <a:ea typeface="Courier New"/>
                <a:cs typeface="Courier New"/>
                <a:sym typeface="Courier New"/>
              </a:rPr>
              <a:t>Do you think the events of September 11th, 2001 have changed this country</a:t>
            </a:r>
            <a:endParaRPr b="1" sz="1200">
              <a:solidFill>
                <a:schemeClr val="dk1"/>
              </a:solidFill>
              <a:latin typeface="Courier New"/>
              <a:ea typeface="Courier New"/>
              <a:cs typeface="Courier New"/>
              <a:sym typeface="Courier New"/>
            </a:endParaRPr>
          </a:p>
          <a:p>
            <a:pPr indent="0" lvl="0" marL="0" rtl="0" algn="ctr">
              <a:lnSpc>
                <a:spcPct val="150000"/>
              </a:lnSpc>
              <a:spcBef>
                <a:spcPts val="0"/>
              </a:spcBef>
              <a:spcAft>
                <a:spcPts val="0"/>
              </a:spcAft>
              <a:buNone/>
            </a:pPr>
            <a:r>
              <a:rPr b="1" lang="en" sz="1200">
                <a:solidFill>
                  <a:schemeClr val="dk1"/>
                </a:solidFill>
                <a:latin typeface="Courier New"/>
                <a:ea typeface="Courier New"/>
                <a:cs typeface="Courier New"/>
                <a:sym typeface="Courier New"/>
              </a:rPr>
              <a:t> in a lasting way, or not? (IF YES) </a:t>
            </a:r>
            <a:r>
              <a:rPr b="1" lang="en" sz="1200">
                <a:solidFill>
                  <a:schemeClr val="dk1"/>
                </a:solidFill>
                <a:highlight>
                  <a:srgbClr val="FFF2CC"/>
                </a:highlight>
                <a:latin typeface="Courier New"/>
                <a:ea typeface="Courier New"/>
                <a:cs typeface="Courier New"/>
                <a:sym typeface="Courier New"/>
              </a:rPr>
              <a:t>Is it a change for the better</a:t>
            </a:r>
            <a:r>
              <a:rPr b="1" lang="en" sz="1200">
                <a:solidFill>
                  <a:schemeClr val="dk1"/>
                </a:solidFill>
                <a:latin typeface="Courier New"/>
                <a:ea typeface="Courier New"/>
                <a:cs typeface="Courier New"/>
                <a:sym typeface="Courier New"/>
              </a:rPr>
              <a:t> or a change for the worse?</a:t>
            </a:r>
            <a:endParaRPr b="1" sz="1200">
              <a:solidFill>
                <a:schemeClr val="dk1"/>
              </a:solidFill>
            </a:endParaRPr>
          </a:p>
        </p:txBody>
      </p:sp>
      <p:pic>
        <p:nvPicPr>
          <p:cNvPr id="88" name="Google Shape;88;p17"/>
          <p:cNvPicPr preferRelativeResize="0"/>
          <p:nvPr/>
        </p:nvPicPr>
        <p:blipFill>
          <a:blip r:embed="rId3">
            <a:alphaModFix/>
          </a:blip>
          <a:stretch>
            <a:fillRect/>
          </a:stretch>
        </p:blipFill>
        <p:spPr>
          <a:xfrm>
            <a:off x="311700" y="2334224"/>
            <a:ext cx="2575100" cy="1975275"/>
          </a:xfrm>
          <a:prstGeom prst="rect">
            <a:avLst/>
          </a:prstGeom>
          <a:noFill/>
          <a:ln>
            <a:noFill/>
          </a:ln>
        </p:spPr>
      </p:pic>
      <p:pic>
        <p:nvPicPr>
          <p:cNvPr id="89" name="Google Shape;89;p17"/>
          <p:cNvPicPr preferRelativeResize="0"/>
          <p:nvPr/>
        </p:nvPicPr>
        <p:blipFill>
          <a:blip r:embed="rId4">
            <a:alphaModFix/>
          </a:blip>
          <a:stretch>
            <a:fillRect/>
          </a:stretch>
        </p:blipFill>
        <p:spPr>
          <a:xfrm>
            <a:off x="3284450" y="2334225"/>
            <a:ext cx="2575100" cy="1975276"/>
          </a:xfrm>
          <a:prstGeom prst="rect">
            <a:avLst/>
          </a:prstGeom>
          <a:noFill/>
          <a:ln>
            <a:noFill/>
          </a:ln>
        </p:spPr>
      </p:pic>
      <p:pic>
        <p:nvPicPr>
          <p:cNvPr id="90" name="Google Shape;90;p17"/>
          <p:cNvPicPr preferRelativeResize="0"/>
          <p:nvPr/>
        </p:nvPicPr>
        <p:blipFill>
          <a:blip r:embed="rId5">
            <a:alphaModFix/>
          </a:blip>
          <a:stretch>
            <a:fillRect/>
          </a:stretch>
        </p:blipFill>
        <p:spPr>
          <a:xfrm>
            <a:off x="6257200" y="2334226"/>
            <a:ext cx="2575100" cy="1975276"/>
          </a:xfrm>
          <a:prstGeom prst="rect">
            <a:avLst/>
          </a:prstGeom>
          <a:noFill/>
          <a:ln>
            <a:noFill/>
          </a:ln>
        </p:spPr>
      </p:pic>
      <p:pic>
        <p:nvPicPr>
          <p:cNvPr id="91" name="Google Shape;91;p17"/>
          <p:cNvPicPr preferRelativeResize="0"/>
          <p:nvPr/>
        </p:nvPicPr>
        <p:blipFill>
          <a:blip r:embed="rId6">
            <a:alphaModFix/>
          </a:blip>
          <a:stretch>
            <a:fillRect/>
          </a:stretch>
        </p:blipFill>
        <p:spPr>
          <a:xfrm>
            <a:off x="311700" y="2334216"/>
            <a:ext cx="2575100" cy="1975284"/>
          </a:xfrm>
          <a:prstGeom prst="rect">
            <a:avLst/>
          </a:prstGeom>
          <a:noFill/>
          <a:ln>
            <a:noFill/>
          </a:ln>
        </p:spPr>
      </p:pic>
      <p:pic>
        <p:nvPicPr>
          <p:cNvPr id="92" name="Google Shape;92;p17"/>
          <p:cNvPicPr preferRelativeResize="0"/>
          <p:nvPr/>
        </p:nvPicPr>
        <p:blipFill>
          <a:blip r:embed="rId7">
            <a:alphaModFix/>
          </a:blip>
          <a:stretch>
            <a:fillRect/>
          </a:stretch>
        </p:blipFill>
        <p:spPr>
          <a:xfrm>
            <a:off x="3284449" y="2334215"/>
            <a:ext cx="2575100" cy="1975285"/>
          </a:xfrm>
          <a:prstGeom prst="rect">
            <a:avLst/>
          </a:prstGeom>
          <a:noFill/>
          <a:ln>
            <a:noFill/>
          </a:ln>
        </p:spPr>
      </p:pic>
      <p:sp>
        <p:nvSpPr>
          <p:cNvPr id="93" name="Google Shape;93;p17"/>
          <p:cNvSpPr/>
          <p:nvPr/>
        </p:nvSpPr>
        <p:spPr>
          <a:xfrm>
            <a:off x="656150" y="4079350"/>
            <a:ext cx="2145300" cy="11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7"/>
          <p:cNvSpPr/>
          <p:nvPr/>
        </p:nvSpPr>
        <p:spPr>
          <a:xfrm>
            <a:off x="3571525" y="4079350"/>
            <a:ext cx="2288100" cy="11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7"/>
          <p:cNvSpPr/>
          <p:nvPr/>
        </p:nvSpPr>
        <p:spPr>
          <a:xfrm>
            <a:off x="5531475" y="4079350"/>
            <a:ext cx="246300" cy="11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7"/>
          <p:cNvSpPr/>
          <p:nvPr/>
        </p:nvSpPr>
        <p:spPr>
          <a:xfrm>
            <a:off x="6978650" y="4079350"/>
            <a:ext cx="246300" cy="11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7"/>
          <p:cNvSpPr/>
          <p:nvPr/>
        </p:nvSpPr>
        <p:spPr>
          <a:xfrm>
            <a:off x="7421600" y="4079350"/>
            <a:ext cx="246300" cy="11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7"/>
          <p:cNvSpPr/>
          <p:nvPr/>
        </p:nvSpPr>
        <p:spPr>
          <a:xfrm>
            <a:off x="8241550" y="4079350"/>
            <a:ext cx="246300" cy="11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7"/>
          <p:cNvSpPr txBox="1"/>
          <p:nvPr/>
        </p:nvSpPr>
        <p:spPr>
          <a:xfrm>
            <a:off x="547175" y="4004650"/>
            <a:ext cx="634800" cy="261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500"/>
              <a:t>2001</a:t>
            </a:r>
            <a:endParaRPr sz="500"/>
          </a:p>
        </p:txBody>
      </p:sp>
      <p:sp>
        <p:nvSpPr>
          <p:cNvPr id="100" name="Google Shape;100;p17"/>
          <p:cNvSpPr txBox="1"/>
          <p:nvPr/>
        </p:nvSpPr>
        <p:spPr>
          <a:xfrm>
            <a:off x="984125" y="4004650"/>
            <a:ext cx="634800" cy="261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500"/>
              <a:t>2002</a:t>
            </a:r>
            <a:endParaRPr sz="500"/>
          </a:p>
        </p:txBody>
      </p:sp>
      <p:sp>
        <p:nvSpPr>
          <p:cNvPr id="101" name="Google Shape;101;p17"/>
          <p:cNvSpPr txBox="1"/>
          <p:nvPr/>
        </p:nvSpPr>
        <p:spPr>
          <a:xfrm>
            <a:off x="1411400" y="4004650"/>
            <a:ext cx="634800" cy="261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500"/>
              <a:t>2006</a:t>
            </a:r>
            <a:endParaRPr sz="500"/>
          </a:p>
        </p:txBody>
      </p:sp>
      <p:sp>
        <p:nvSpPr>
          <p:cNvPr id="102" name="Google Shape;102;p17"/>
          <p:cNvSpPr txBox="1"/>
          <p:nvPr/>
        </p:nvSpPr>
        <p:spPr>
          <a:xfrm>
            <a:off x="1837400" y="4004650"/>
            <a:ext cx="634800" cy="261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500"/>
              <a:t>2011</a:t>
            </a:r>
            <a:endParaRPr sz="500"/>
          </a:p>
        </p:txBody>
      </p:sp>
      <p:sp>
        <p:nvSpPr>
          <p:cNvPr id="103" name="Google Shape;103;p17"/>
          <p:cNvSpPr txBox="1"/>
          <p:nvPr/>
        </p:nvSpPr>
        <p:spPr>
          <a:xfrm>
            <a:off x="2275625" y="4004650"/>
            <a:ext cx="634800" cy="261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500"/>
              <a:t>2021</a:t>
            </a:r>
            <a:endParaRPr sz="500"/>
          </a:p>
        </p:txBody>
      </p:sp>
      <p:sp>
        <p:nvSpPr>
          <p:cNvPr id="104" name="Google Shape;104;p17"/>
          <p:cNvSpPr/>
          <p:nvPr/>
        </p:nvSpPr>
        <p:spPr>
          <a:xfrm>
            <a:off x="6520725" y="4079350"/>
            <a:ext cx="2288100" cy="11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txBox="1"/>
          <p:nvPr/>
        </p:nvSpPr>
        <p:spPr>
          <a:xfrm>
            <a:off x="3515163" y="4004650"/>
            <a:ext cx="634800" cy="261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500"/>
              <a:t>2001</a:t>
            </a:r>
            <a:endParaRPr sz="500"/>
          </a:p>
        </p:txBody>
      </p:sp>
      <p:sp>
        <p:nvSpPr>
          <p:cNvPr id="106" name="Google Shape;106;p17"/>
          <p:cNvSpPr txBox="1"/>
          <p:nvPr/>
        </p:nvSpPr>
        <p:spPr>
          <a:xfrm>
            <a:off x="3952113" y="4004650"/>
            <a:ext cx="634800" cy="261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500"/>
              <a:t>2002</a:t>
            </a:r>
            <a:endParaRPr sz="500"/>
          </a:p>
        </p:txBody>
      </p:sp>
      <p:sp>
        <p:nvSpPr>
          <p:cNvPr id="107" name="Google Shape;107;p17"/>
          <p:cNvSpPr txBox="1"/>
          <p:nvPr/>
        </p:nvSpPr>
        <p:spPr>
          <a:xfrm>
            <a:off x="4379388" y="4004650"/>
            <a:ext cx="634800" cy="261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500"/>
              <a:t>2006</a:t>
            </a:r>
            <a:endParaRPr sz="500"/>
          </a:p>
        </p:txBody>
      </p:sp>
      <p:sp>
        <p:nvSpPr>
          <p:cNvPr id="108" name="Google Shape;108;p17"/>
          <p:cNvSpPr txBox="1"/>
          <p:nvPr/>
        </p:nvSpPr>
        <p:spPr>
          <a:xfrm>
            <a:off x="4805388" y="4004650"/>
            <a:ext cx="634800" cy="261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500"/>
              <a:t>2011</a:t>
            </a:r>
            <a:endParaRPr sz="500"/>
          </a:p>
        </p:txBody>
      </p:sp>
      <p:sp>
        <p:nvSpPr>
          <p:cNvPr id="109" name="Google Shape;109;p17"/>
          <p:cNvSpPr txBox="1"/>
          <p:nvPr/>
        </p:nvSpPr>
        <p:spPr>
          <a:xfrm>
            <a:off x="5243613" y="4004650"/>
            <a:ext cx="634800" cy="261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500"/>
              <a:t>2021</a:t>
            </a:r>
            <a:endParaRPr sz="500"/>
          </a:p>
        </p:txBody>
      </p:sp>
      <p:sp>
        <p:nvSpPr>
          <p:cNvPr id="110" name="Google Shape;110;p17"/>
          <p:cNvSpPr txBox="1"/>
          <p:nvPr/>
        </p:nvSpPr>
        <p:spPr>
          <a:xfrm>
            <a:off x="6483150" y="4004650"/>
            <a:ext cx="634800" cy="261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500"/>
              <a:t>2001</a:t>
            </a:r>
            <a:endParaRPr sz="500"/>
          </a:p>
        </p:txBody>
      </p:sp>
      <p:sp>
        <p:nvSpPr>
          <p:cNvPr id="111" name="Google Shape;111;p17"/>
          <p:cNvSpPr txBox="1"/>
          <p:nvPr/>
        </p:nvSpPr>
        <p:spPr>
          <a:xfrm>
            <a:off x="6920100" y="4004650"/>
            <a:ext cx="634800" cy="261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500"/>
              <a:t>2002</a:t>
            </a:r>
            <a:endParaRPr sz="500"/>
          </a:p>
        </p:txBody>
      </p:sp>
      <p:sp>
        <p:nvSpPr>
          <p:cNvPr id="112" name="Google Shape;112;p17"/>
          <p:cNvSpPr txBox="1"/>
          <p:nvPr/>
        </p:nvSpPr>
        <p:spPr>
          <a:xfrm>
            <a:off x="7347375" y="4004650"/>
            <a:ext cx="634800" cy="261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500"/>
              <a:t>2006</a:t>
            </a:r>
            <a:endParaRPr sz="500"/>
          </a:p>
        </p:txBody>
      </p:sp>
      <p:sp>
        <p:nvSpPr>
          <p:cNvPr id="113" name="Google Shape;113;p17"/>
          <p:cNvSpPr txBox="1"/>
          <p:nvPr/>
        </p:nvSpPr>
        <p:spPr>
          <a:xfrm>
            <a:off x="7773375" y="4004650"/>
            <a:ext cx="634800" cy="261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500"/>
              <a:t>2011</a:t>
            </a:r>
            <a:endParaRPr sz="500"/>
          </a:p>
        </p:txBody>
      </p:sp>
      <p:sp>
        <p:nvSpPr>
          <p:cNvPr id="114" name="Google Shape;114;p17"/>
          <p:cNvSpPr txBox="1"/>
          <p:nvPr/>
        </p:nvSpPr>
        <p:spPr>
          <a:xfrm>
            <a:off x="8211600" y="4004650"/>
            <a:ext cx="634800" cy="261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500"/>
              <a:t>2021</a:t>
            </a:r>
            <a:endParaRPr sz="5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8" name="Shape 118"/>
        <p:cNvGrpSpPr/>
        <p:nvPr/>
      </p:nvGrpSpPr>
      <p:grpSpPr>
        <a:xfrm>
          <a:off x="0" y="0"/>
          <a:ext cx="0" cy="0"/>
          <a:chOff x="0" y="0"/>
          <a:chExt cx="0" cy="0"/>
        </a:xfrm>
      </p:grpSpPr>
      <p:pic>
        <p:nvPicPr>
          <p:cNvPr id="119" name="Google Shape;119;p18"/>
          <p:cNvPicPr preferRelativeResize="0"/>
          <p:nvPr/>
        </p:nvPicPr>
        <p:blipFill rotWithShape="1">
          <a:blip r:embed="rId3">
            <a:alphaModFix amt="60000"/>
          </a:blip>
          <a:srcRect b="15576" l="0" r="0" t="0"/>
          <a:stretch/>
        </p:blipFill>
        <p:spPr>
          <a:xfrm>
            <a:off x="0" y="0"/>
            <a:ext cx="9143999" cy="5143500"/>
          </a:xfrm>
          <a:prstGeom prst="rect">
            <a:avLst/>
          </a:prstGeom>
          <a:noFill/>
          <a:ln>
            <a:noFill/>
          </a:ln>
        </p:spPr>
      </p:pic>
      <p:sp>
        <p:nvSpPr>
          <p:cNvPr id="120" name="Google Shape;120;p18"/>
          <p:cNvSpPr txBox="1"/>
          <p:nvPr>
            <p:ph type="title"/>
          </p:nvPr>
        </p:nvSpPr>
        <p:spPr>
          <a:xfrm>
            <a:off x="311700" y="7916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en">
                <a:solidFill>
                  <a:schemeClr val="lt1"/>
                </a:solidFill>
              </a:rPr>
              <a:t>Sentiment Analysis</a:t>
            </a:r>
            <a:r>
              <a:rPr b="1" i="1" lang="en">
                <a:solidFill>
                  <a:schemeClr val="lt1"/>
                </a:solidFill>
              </a:rPr>
              <a:t> Method</a:t>
            </a:r>
            <a:endParaRPr b="1" i="1">
              <a:solidFill>
                <a:schemeClr val="lt1"/>
              </a:solidFill>
            </a:endParaRPr>
          </a:p>
        </p:txBody>
      </p:sp>
      <p:sp>
        <p:nvSpPr>
          <p:cNvPr id="121" name="Google Shape;121;p18"/>
          <p:cNvSpPr txBox="1"/>
          <p:nvPr>
            <p:ph idx="1" type="body"/>
          </p:nvPr>
        </p:nvSpPr>
        <p:spPr>
          <a:xfrm>
            <a:off x="311700" y="141212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lt1"/>
              </a:buClr>
              <a:buSzPts val="1800"/>
              <a:buFont typeface="Courier New"/>
              <a:buChar char="●"/>
            </a:pPr>
            <a:r>
              <a:rPr b="1" lang="en">
                <a:solidFill>
                  <a:schemeClr val="lt1"/>
                </a:solidFill>
                <a:latin typeface="Courier New"/>
                <a:ea typeface="Courier New"/>
                <a:cs typeface="Courier New"/>
                <a:sym typeface="Courier New"/>
              </a:rPr>
              <a:t>Conducted a sentiment analysis on three comparable articles from the NYT over a span of 20 years </a:t>
            </a:r>
            <a:endParaRPr b="1">
              <a:solidFill>
                <a:schemeClr val="lt1"/>
              </a:solidFill>
              <a:latin typeface="Courier New"/>
              <a:ea typeface="Courier New"/>
              <a:cs typeface="Courier New"/>
              <a:sym typeface="Courier New"/>
            </a:endParaRPr>
          </a:p>
          <a:p>
            <a:pPr indent="-342900" lvl="0" marL="457200" rtl="0" algn="l">
              <a:spcBef>
                <a:spcPts val="0"/>
              </a:spcBef>
              <a:spcAft>
                <a:spcPts val="0"/>
              </a:spcAft>
              <a:buClr>
                <a:schemeClr val="lt1"/>
              </a:buClr>
              <a:buSzPts val="1800"/>
              <a:buFont typeface="Courier New"/>
              <a:buChar char="●"/>
            </a:pPr>
            <a:r>
              <a:rPr b="1" lang="en">
                <a:solidFill>
                  <a:schemeClr val="dk1"/>
                </a:solidFill>
                <a:highlight>
                  <a:srgbClr val="FFF2CC"/>
                </a:highlight>
                <a:latin typeface="Courier New"/>
                <a:ea typeface="Courier New"/>
                <a:cs typeface="Courier New"/>
                <a:sym typeface="Courier New"/>
              </a:rPr>
              <a:t> Used Python’s VADER model from the NLTK library</a:t>
            </a:r>
            <a:r>
              <a:rPr b="1" lang="en">
                <a:solidFill>
                  <a:schemeClr val="lt1"/>
                </a:solidFill>
                <a:highlight>
                  <a:srgbClr val="FFF2CC"/>
                </a:highlight>
                <a:latin typeface="Courier New"/>
                <a:ea typeface="Courier New"/>
                <a:cs typeface="Courier New"/>
                <a:sym typeface="Courier New"/>
              </a:rPr>
              <a:t>,</a:t>
            </a:r>
            <a:r>
              <a:rPr b="1" lang="en">
                <a:solidFill>
                  <a:schemeClr val="lt1"/>
                </a:solidFill>
                <a:latin typeface="Courier New"/>
                <a:ea typeface="Courier New"/>
                <a:cs typeface="Courier New"/>
                <a:sym typeface="Courier New"/>
              </a:rPr>
              <a:t> which divides sentiment into positive, negative, neutral, and compound. </a:t>
            </a:r>
            <a:endParaRPr b="1">
              <a:solidFill>
                <a:schemeClr val="lt1"/>
              </a:solidFill>
              <a:latin typeface="Courier New"/>
              <a:ea typeface="Courier New"/>
              <a:cs typeface="Courier New"/>
              <a:sym typeface="Courier New"/>
            </a:endParaRPr>
          </a:p>
          <a:p>
            <a:pPr indent="-330200" lvl="1" marL="914400" rtl="0" algn="l">
              <a:spcBef>
                <a:spcPts val="0"/>
              </a:spcBef>
              <a:spcAft>
                <a:spcPts val="0"/>
              </a:spcAft>
              <a:buClr>
                <a:schemeClr val="lt1"/>
              </a:buClr>
              <a:buSzPts val="1600"/>
              <a:buFont typeface="Courier New"/>
              <a:buChar char="○"/>
            </a:pPr>
            <a:r>
              <a:rPr b="1" lang="en" sz="1600">
                <a:solidFill>
                  <a:schemeClr val="lt1"/>
                </a:solidFill>
                <a:latin typeface="Courier New"/>
                <a:ea typeface="Courier New"/>
                <a:cs typeface="Courier New"/>
                <a:sym typeface="Courier New"/>
              </a:rPr>
              <a:t>Words</a:t>
            </a:r>
            <a:r>
              <a:rPr b="1" lang="en" sz="1600">
                <a:solidFill>
                  <a:schemeClr val="lt1"/>
                </a:solidFill>
                <a:latin typeface="Courier New"/>
                <a:ea typeface="Courier New"/>
                <a:cs typeface="Courier New"/>
                <a:sym typeface="Courier New"/>
              </a:rPr>
              <a:t> are scored from -4 to +4</a:t>
            </a:r>
            <a:endParaRPr b="1" sz="1600">
              <a:solidFill>
                <a:schemeClr val="lt1"/>
              </a:solidFill>
              <a:latin typeface="Courier New"/>
              <a:ea typeface="Courier New"/>
              <a:cs typeface="Courier New"/>
              <a:sym typeface="Courier New"/>
            </a:endParaRPr>
          </a:p>
          <a:p>
            <a:pPr indent="-330200" lvl="1" marL="914400" rtl="0" algn="l">
              <a:spcBef>
                <a:spcPts val="0"/>
              </a:spcBef>
              <a:spcAft>
                <a:spcPts val="0"/>
              </a:spcAft>
              <a:buClr>
                <a:schemeClr val="lt1"/>
              </a:buClr>
              <a:buSzPts val="1600"/>
              <a:buFont typeface="Courier New"/>
              <a:buChar char="○"/>
            </a:pPr>
            <a:r>
              <a:rPr b="1" lang="en" sz="1600">
                <a:solidFill>
                  <a:schemeClr val="lt1"/>
                </a:solidFill>
                <a:latin typeface="Courier New"/>
                <a:ea typeface="Courier New"/>
                <a:cs typeface="Courier New"/>
                <a:sym typeface="Courier New"/>
              </a:rPr>
              <a:t>Neutral words and phrases are closer to 0 </a:t>
            </a:r>
            <a:endParaRPr b="1" sz="1600">
              <a:solidFill>
                <a:schemeClr val="lt1"/>
              </a:solidFill>
              <a:latin typeface="Courier New"/>
              <a:ea typeface="Courier New"/>
              <a:cs typeface="Courier New"/>
              <a:sym typeface="Courier New"/>
            </a:endParaRPr>
          </a:p>
          <a:p>
            <a:pPr indent="-330200" lvl="1" marL="914400" rtl="0" algn="l">
              <a:spcBef>
                <a:spcPts val="0"/>
              </a:spcBef>
              <a:spcAft>
                <a:spcPts val="0"/>
              </a:spcAft>
              <a:buClr>
                <a:schemeClr val="lt1"/>
              </a:buClr>
              <a:buSzPts val="1600"/>
              <a:buFont typeface="Courier New"/>
              <a:buChar char="○"/>
            </a:pPr>
            <a:r>
              <a:rPr b="1" lang="en" sz="1600">
                <a:solidFill>
                  <a:schemeClr val="lt1"/>
                </a:solidFill>
                <a:latin typeface="Courier New"/>
                <a:ea typeface="Courier New"/>
                <a:cs typeface="Courier New"/>
                <a:sym typeface="Courier New"/>
              </a:rPr>
              <a:t>"</a:t>
            </a:r>
            <a:r>
              <a:rPr b="1" lang="en" sz="1600">
                <a:solidFill>
                  <a:schemeClr val="lt1"/>
                </a:solidFill>
                <a:latin typeface="Courier New"/>
                <a:ea typeface="Courier New"/>
                <a:cs typeface="Courier New"/>
                <a:sym typeface="Courier New"/>
              </a:rPr>
              <a:t>Compound</a:t>
            </a:r>
            <a:r>
              <a:rPr b="1" lang="en" sz="1600">
                <a:solidFill>
                  <a:schemeClr val="lt1"/>
                </a:solidFill>
                <a:latin typeface="Courier New"/>
                <a:ea typeface="Courier New"/>
                <a:cs typeface="Courier New"/>
                <a:sym typeface="Courier New"/>
              </a:rPr>
              <a:t>"</a:t>
            </a:r>
            <a:r>
              <a:rPr b="1" lang="en" sz="1600">
                <a:solidFill>
                  <a:schemeClr val="lt1"/>
                </a:solidFill>
                <a:latin typeface="Courier New"/>
                <a:ea typeface="Courier New"/>
                <a:cs typeface="Courier New"/>
                <a:sym typeface="Courier New"/>
              </a:rPr>
              <a:t> is the sum normalized between</a:t>
            </a:r>
            <a:r>
              <a:rPr b="1" lang="en" sz="1600">
                <a:solidFill>
                  <a:schemeClr val="lt1"/>
                </a:solidFill>
                <a:latin typeface="Courier New"/>
                <a:ea typeface="Courier New"/>
                <a:cs typeface="Courier New"/>
                <a:sym typeface="Courier New"/>
              </a:rPr>
              <a:t> -1 for the most extreme negative and +1 for the most extreme positive</a:t>
            </a:r>
            <a:endParaRPr b="1" sz="1600">
              <a:solidFill>
                <a:schemeClr val="lt1"/>
              </a:solidFill>
              <a:latin typeface="Courier New"/>
              <a:ea typeface="Courier New"/>
              <a:cs typeface="Courier New"/>
              <a:sym typeface="Courier New"/>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5" name="Shape 125"/>
        <p:cNvGrpSpPr/>
        <p:nvPr/>
      </p:nvGrpSpPr>
      <p:grpSpPr>
        <a:xfrm>
          <a:off x="0" y="0"/>
          <a:ext cx="0" cy="0"/>
          <a:chOff x="0" y="0"/>
          <a:chExt cx="0" cy="0"/>
        </a:xfrm>
      </p:grpSpPr>
      <p:sp>
        <p:nvSpPr>
          <p:cNvPr id="126" name="Google Shape;126;p19"/>
          <p:cNvSpPr/>
          <p:nvPr/>
        </p:nvSpPr>
        <p:spPr>
          <a:xfrm>
            <a:off x="0" y="1304900"/>
            <a:ext cx="9144000" cy="309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en">
                <a:solidFill>
                  <a:schemeClr val="lt1"/>
                </a:solidFill>
              </a:rPr>
              <a:t>Sentiment Analysis Graphs</a:t>
            </a:r>
            <a:endParaRPr b="1" i="1">
              <a:solidFill>
                <a:schemeClr val="lt1"/>
              </a:solidFill>
            </a:endParaRPr>
          </a:p>
        </p:txBody>
      </p:sp>
      <p:pic>
        <p:nvPicPr>
          <p:cNvPr id="128" name="Google Shape;128;p19"/>
          <p:cNvPicPr preferRelativeResize="0"/>
          <p:nvPr/>
        </p:nvPicPr>
        <p:blipFill>
          <a:blip r:embed="rId3">
            <a:alphaModFix/>
          </a:blip>
          <a:stretch>
            <a:fillRect/>
          </a:stretch>
        </p:blipFill>
        <p:spPr>
          <a:xfrm>
            <a:off x="311688" y="1964707"/>
            <a:ext cx="2961530" cy="2221142"/>
          </a:xfrm>
          <a:prstGeom prst="rect">
            <a:avLst/>
          </a:prstGeom>
          <a:noFill/>
          <a:ln>
            <a:noFill/>
          </a:ln>
        </p:spPr>
      </p:pic>
      <p:pic>
        <p:nvPicPr>
          <p:cNvPr id="129" name="Google Shape;129;p19"/>
          <p:cNvPicPr preferRelativeResize="0"/>
          <p:nvPr/>
        </p:nvPicPr>
        <p:blipFill>
          <a:blip r:embed="rId4">
            <a:alphaModFix/>
          </a:blip>
          <a:stretch>
            <a:fillRect/>
          </a:stretch>
        </p:blipFill>
        <p:spPr>
          <a:xfrm>
            <a:off x="3091225" y="1964709"/>
            <a:ext cx="2961530" cy="2221142"/>
          </a:xfrm>
          <a:prstGeom prst="rect">
            <a:avLst/>
          </a:prstGeom>
          <a:noFill/>
          <a:ln>
            <a:noFill/>
          </a:ln>
        </p:spPr>
      </p:pic>
      <p:pic>
        <p:nvPicPr>
          <p:cNvPr id="130" name="Google Shape;130;p19"/>
          <p:cNvPicPr preferRelativeResize="0"/>
          <p:nvPr/>
        </p:nvPicPr>
        <p:blipFill>
          <a:blip r:embed="rId5">
            <a:alphaModFix/>
          </a:blip>
          <a:stretch>
            <a:fillRect/>
          </a:stretch>
        </p:blipFill>
        <p:spPr>
          <a:xfrm>
            <a:off x="5870759" y="1964700"/>
            <a:ext cx="2961530" cy="2221142"/>
          </a:xfrm>
          <a:prstGeom prst="rect">
            <a:avLst/>
          </a:prstGeom>
          <a:noFill/>
          <a:ln>
            <a:noFill/>
          </a:ln>
        </p:spPr>
      </p:pic>
      <p:sp>
        <p:nvSpPr>
          <p:cNvPr id="131" name="Google Shape;131;p19"/>
          <p:cNvSpPr txBox="1"/>
          <p:nvPr>
            <p:ph idx="1" type="body"/>
          </p:nvPr>
        </p:nvSpPr>
        <p:spPr>
          <a:xfrm>
            <a:off x="311700" y="1483238"/>
            <a:ext cx="8520600" cy="819000"/>
          </a:xfrm>
          <a:prstGeom prst="rect">
            <a:avLst/>
          </a:prstGeom>
        </p:spPr>
        <p:txBody>
          <a:bodyPr anchorCtr="0" anchor="t" bIns="91425" lIns="91425" spcFirstLastPara="1" rIns="91425" wrap="square" tIns="91425">
            <a:normAutofit/>
          </a:bodyPr>
          <a:lstStyle/>
          <a:p>
            <a:pPr indent="0" lvl="0" marL="0" rtl="0" algn="ctr">
              <a:lnSpc>
                <a:spcPct val="150000"/>
              </a:lnSpc>
              <a:spcBef>
                <a:spcPts val="0"/>
              </a:spcBef>
              <a:spcAft>
                <a:spcPts val="0"/>
              </a:spcAft>
              <a:buNone/>
            </a:pPr>
            <a:r>
              <a:rPr b="1" lang="en" sz="1200">
                <a:solidFill>
                  <a:schemeClr val="dk1"/>
                </a:solidFill>
                <a:latin typeface="Courier New"/>
                <a:ea typeface="Courier New"/>
                <a:cs typeface="Courier New"/>
                <a:sym typeface="Courier New"/>
              </a:rPr>
              <a:t>NYT Sentiment Shift</a:t>
            </a:r>
            <a:endParaRPr>
              <a:solidFill>
                <a:schemeClr val="lt1"/>
              </a:solidFill>
            </a:endParaRPr>
          </a:p>
        </p:txBody>
      </p:sp>
      <p:sp>
        <p:nvSpPr>
          <p:cNvPr id="132" name="Google Shape;132;p19"/>
          <p:cNvSpPr txBox="1"/>
          <p:nvPr/>
        </p:nvSpPr>
        <p:spPr>
          <a:xfrm>
            <a:off x="330937" y="1914300"/>
            <a:ext cx="2961600" cy="3693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en" sz="1200">
                <a:solidFill>
                  <a:schemeClr val="dk1"/>
                </a:solidFill>
                <a:latin typeface="Courier New"/>
                <a:ea typeface="Courier New"/>
                <a:cs typeface="Courier New"/>
                <a:sym typeface="Courier New"/>
              </a:rPr>
              <a:t>2001</a:t>
            </a:r>
            <a:endParaRPr/>
          </a:p>
        </p:txBody>
      </p:sp>
      <p:sp>
        <p:nvSpPr>
          <p:cNvPr id="133" name="Google Shape;133;p19"/>
          <p:cNvSpPr txBox="1"/>
          <p:nvPr/>
        </p:nvSpPr>
        <p:spPr>
          <a:xfrm>
            <a:off x="3091187" y="1914300"/>
            <a:ext cx="2961600" cy="3693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en" sz="1200">
                <a:solidFill>
                  <a:schemeClr val="dk1"/>
                </a:solidFill>
                <a:latin typeface="Courier New"/>
                <a:ea typeface="Courier New"/>
                <a:cs typeface="Courier New"/>
                <a:sym typeface="Courier New"/>
              </a:rPr>
              <a:t>2010</a:t>
            </a:r>
            <a:endParaRPr/>
          </a:p>
        </p:txBody>
      </p:sp>
      <p:sp>
        <p:nvSpPr>
          <p:cNvPr id="134" name="Google Shape;134;p19"/>
          <p:cNvSpPr txBox="1"/>
          <p:nvPr/>
        </p:nvSpPr>
        <p:spPr>
          <a:xfrm>
            <a:off x="5870725" y="1914300"/>
            <a:ext cx="2961600" cy="369300"/>
          </a:xfrm>
          <a:prstGeom prst="rect">
            <a:avLst/>
          </a:prstGeom>
          <a:noFill/>
          <a:ln>
            <a:noFill/>
          </a:ln>
        </p:spPr>
        <p:txBody>
          <a:bodyPr anchorCtr="0" anchor="t" bIns="91425" lIns="91425" spcFirstLastPara="1" rIns="91425" wrap="square" tIns="91425">
            <a:spAutoFit/>
          </a:bodyPr>
          <a:lstStyle/>
          <a:p>
            <a:pPr indent="0" lvl="0" marL="0" rtl="0" algn="ctr">
              <a:lnSpc>
                <a:spcPct val="150000"/>
              </a:lnSpc>
              <a:spcBef>
                <a:spcPts val="0"/>
              </a:spcBef>
              <a:spcAft>
                <a:spcPts val="0"/>
              </a:spcAft>
              <a:buNone/>
            </a:pPr>
            <a:r>
              <a:rPr b="1" lang="en" sz="1200">
                <a:solidFill>
                  <a:schemeClr val="dk1"/>
                </a:solidFill>
                <a:latin typeface="Courier New"/>
                <a:ea typeface="Courier New"/>
                <a:cs typeface="Courier New"/>
                <a:sym typeface="Courier New"/>
              </a:rPr>
              <a:t>2021</a:t>
            </a:r>
            <a:endParaRPr/>
          </a:p>
        </p:txBody>
      </p:sp>
      <p:pic>
        <p:nvPicPr>
          <p:cNvPr id="135" name="Google Shape;135;p19"/>
          <p:cNvPicPr preferRelativeResize="0"/>
          <p:nvPr/>
        </p:nvPicPr>
        <p:blipFill>
          <a:blip r:embed="rId6">
            <a:alphaModFix/>
          </a:blip>
          <a:stretch>
            <a:fillRect/>
          </a:stretch>
        </p:blipFill>
        <p:spPr>
          <a:xfrm>
            <a:off x="274537" y="1936837"/>
            <a:ext cx="3035850" cy="227686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9" name="Shape 139"/>
        <p:cNvGrpSpPr/>
        <p:nvPr/>
      </p:nvGrpSpPr>
      <p:grpSpPr>
        <a:xfrm>
          <a:off x="0" y="0"/>
          <a:ext cx="0" cy="0"/>
          <a:chOff x="0" y="0"/>
          <a:chExt cx="0" cy="0"/>
        </a:xfrm>
      </p:grpSpPr>
      <p:sp>
        <p:nvSpPr>
          <p:cNvPr id="140" name="Google Shape;140;p20"/>
          <p:cNvSpPr/>
          <p:nvPr/>
        </p:nvSpPr>
        <p:spPr>
          <a:xfrm>
            <a:off x="0" y="1152500"/>
            <a:ext cx="9144000" cy="3416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pic>
        <p:nvPicPr>
          <p:cNvPr id="142" name="Google Shape;142;p20"/>
          <p:cNvPicPr preferRelativeResize="0"/>
          <p:nvPr/>
        </p:nvPicPr>
        <p:blipFill>
          <a:blip r:embed="rId3">
            <a:alphaModFix/>
          </a:blip>
          <a:stretch>
            <a:fillRect/>
          </a:stretch>
        </p:blipFill>
        <p:spPr>
          <a:xfrm>
            <a:off x="2565663" y="1411725"/>
            <a:ext cx="4012675" cy="3009499"/>
          </a:xfrm>
          <a:prstGeom prst="rect">
            <a:avLst/>
          </a:prstGeom>
          <a:noFill/>
          <a:ln>
            <a:noFill/>
          </a:ln>
        </p:spPr>
      </p:pic>
      <p:sp>
        <p:nvSpPr>
          <p:cNvPr id="143" name="Google Shape;143;p20"/>
          <p:cNvSpPr txBox="1"/>
          <p:nvPr>
            <p:ph idx="1" type="body"/>
          </p:nvPr>
        </p:nvSpPr>
        <p:spPr>
          <a:xfrm>
            <a:off x="311700" y="1330019"/>
            <a:ext cx="8520600" cy="453900"/>
          </a:xfrm>
          <a:prstGeom prst="rect">
            <a:avLst/>
          </a:prstGeom>
        </p:spPr>
        <p:txBody>
          <a:bodyPr anchorCtr="0" anchor="t" bIns="91425" lIns="91425" spcFirstLastPara="1" rIns="91425" wrap="square" tIns="91425">
            <a:normAutofit/>
          </a:bodyPr>
          <a:lstStyle/>
          <a:p>
            <a:pPr indent="0" lvl="0" marL="0" rtl="0" algn="ctr">
              <a:lnSpc>
                <a:spcPct val="150000"/>
              </a:lnSpc>
              <a:spcBef>
                <a:spcPts val="0"/>
              </a:spcBef>
              <a:spcAft>
                <a:spcPts val="0"/>
              </a:spcAft>
              <a:buNone/>
            </a:pPr>
            <a:r>
              <a:rPr b="1" lang="en" sz="1200">
                <a:solidFill>
                  <a:schemeClr val="dk1"/>
                </a:solidFill>
                <a:latin typeface="Courier New"/>
                <a:ea typeface="Courier New"/>
                <a:cs typeface="Courier New"/>
                <a:sym typeface="Courier New"/>
              </a:rPr>
              <a:t>NYT Sentiment Shift</a:t>
            </a:r>
            <a:endParaRPr>
              <a:solidFill>
                <a:schemeClr val="lt1"/>
              </a:solidFill>
            </a:endParaRPr>
          </a:p>
        </p:txBody>
      </p:sp>
      <p:sp>
        <p:nvSpPr>
          <p:cNvPr id="144" name="Google Shape;144;p20"/>
          <p:cNvSpPr txBox="1"/>
          <p:nvPr>
            <p:ph idx="1" type="body"/>
          </p:nvPr>
        </p:nvSpPr>
        <p:spPr>
          <a:xfrm>
            <a:off x="6249600" y="1783925"/>
            <a:ext cx="2582700" cy="2440200"/>
          </a:xfrm>
          <a:prstGeom prst="rect">
            <a:avLst/>
          </a:prstGeom>
        </p:spPr>
        <p:txBody>
          <a:bodyPr anchorCtr="0" anchor="t" bIns="91425" lIns="91425" spcFirstLastPara="1" rIns="91425" wrap="square" tIns="91425">
            <a:normAutofit/>
          </a:bodyPr>
          <a:lstStyle/>
          <a:p>
            <a:pPr indent="-304800" lvl="0" marL="457200" rtl="0" algn="l">
              <a:lnSpc>
                <a:spcPct val="150000"/>
              </a:lnSpc>
              <a:spcBef>
                <a:spcPts val="0"/>
              </a:spcBef>
              <a:spcAft>
                <a:spcPts val="0"/>
              </a:spcAft>
              <a:buClr>
                <a:srgbClr val="E01F2D"/>
              </a:buClr>
              <a:buSzPts val="1200"/>
              <a:buFont typeface="Courier New"/>
              <a:buChar char="●"/>
            </a:pPr>
            <a:r>
              <a:rPr b="1" lang="en" sz="1200">
                <a:solidFill>
                  <a:srgbClr val="E01F2D"/>
                </a:solidFill>
                <a:latin typeface="Courier New"/>
                <a:ea typeface="Courier New"/>
                <a:cs typeface="Courier New"/>
                <a:sym typeface="Courier New"/>
              </a:rPr>
              <a:t>Negative</a:t>
            </a:r>
            <a:r>
              <a:rPr b="1" lang="en" sz="1200">
                <a:solidFill>
                  <a:srgbClr val="E01F2D"/>
                </a:solidFill>
                <a:latin typeface="Courier New"/>
                <a:ea typeface="Courier New"/>
                <a:cs typeface="Courier New"/>
                <a:sym typeface="Courier New"/>
              </a:rPr>
              <a:t> Sentiment</a:t>
            </a:r>
            <a:endParaRPr b="1" sz="1200">
              <a:solidFill>
                <a:srgbClr val="E01F2D"/>
              </a:solidFill>
              <a:latin typeface="Courier New"/>
              <a:ea typeface="Courier New"/>
              <a:cs typeface="Courier New"/>
              <a:sym typeface="Courier New"/>
            </a:endParaRPr>
          </a:p>
          <a:p>
            <a:pPr indent="-304800" lvl="0" marL="457200" rtl="0" algn="l">
              <a:lnSpc>
                <a:spcPct val="150000"/>
              </a:lnSpc>
              <a:spcBef>
                <a:spcPts val="0"/>
              </a:spcBef>
              <a:spcAft>
                <a:spcPts val="0"/>
              </a:spcAft>
              <a:buClr>
                <a:srgbClr val="35B4D7"/>
              </a:buClr>
              <a:buSzPts val="1200"/>
              <a:buFont typeface="Courier New"/>
              <a:buChar char="●"/>
            </a:pPr>
            <a:r>
              <a:rPr b="1" lang="en" sz="1200">
                <a:solidFill>
                  <a:srgbClr val="35B4D7"/>
                </a:solidFill>
                <a:latin typeface="Courier New"/>
                <a:ea typeface="Courier New"/>
                <a:cs typeface="Courier New"/>
                <a:sym typeface="Courier New"/>
              </a:rPr>
              <a:t>Neutral Sentiment</a:t>
            </a:r>
            <a:endParaRPr b="1" sz="1200">
              <a:solidFill>
                <a:srgbClr val="35B4D7"/>
              </a:solidFill>
              <a:latin typeface="Courier New"/>
              <a:ea typeface="Courier New"/>
              <a:cs typeface="Courier New"/>
              <a:sym typeface="Courier New"/>
            </a:endParaRPr>
          </a:p>
          <a:p>
            <a:pPr indent="-304800" lvl="0" marL="457200" rtl="0" algn="l">
              <a:lnSpc>
                <a:spcPct val="150000"/>
              </a:lnSpc>
              <a:spcBef>
                <a:spcPts val="0"/>
              </a:spcBef>
              <a:spcAft>
                <a:spcPts val="0"/>
              </a:spcAft>
              <a:buClr>
                <a:srgbClr val="76B800"/>
              </a:buClr>
              <a:buSzPts val="1200"/>
              <a:buFont typeface="Courier New"/>
              <a:buChar char="●"/>
            </a:pPr>
            <a:r>
              <a:rPr b="1" lang="en" sz="1200">
                <a:solidFill>
                  <a:srgbClr val="76B800"/>
                </a:solidFill>
                <a:latin typeface="Courier New"/>
                <a:ea typeface="Courier New"/>
                <a:cs typeface="Courier New"/>
                <a:sym typeface="Courier New"/>
              </a:rPr>
              <a:t>Positive Sentiment</a:t>
            </a:r>
            <a:endParaRPr b="1" sz="1200">
              <a:solidFill>
                <a:srgbClr val="76B800"/>
              </a:solidFill>
              <a:latin typeface="Courier New"/>
              <a:ea typeface="Courier New"/>
              <a:cs typeface="Courier New"/>
              <a:sym typeface="Courier New"/>
            </a:endParaRPr>
          </a:p>
        </p:txBody>
      </p:sp>
      <p:sp>
        <p:nvSpPr>
          <p:cNvPr id="145" name="Google Shape;145;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en">
                <a:solidFill>
                  <a:schemeClr val="lt1"/>
                </a:solidFill>
              </a:rPr>
              <a:t>Sentiment Analysis Graphs</a:t>
            </a:r>
            <a:endParaRPr b="1" i="1">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9" name="Shape 149"/>
        <p:cNvGrpSpPr/>
        <p:nvPr/>
      </p:nvGrpSpPr>
      <p:grpSpPr>
        <a:xfrm>
          <a:off x="0" y="0"/>
          <a:ext cx="0" cy="0"/>
          <a:chOff x="0" y="0"/>
          <a:chExt cx="0" cy="0"/>
        </a:xfrm>
      </p:grpSpPr>
      <p:pic>
        <p:nvPicPr>
          <p:cNvPr id="150" name="Google Shape;150;p21"/>
          <p:cNvPicPr preferRelativeResize="0"/>
          <p:nvPr/>
        </p:nvPicPr>
        <p:blipFill rotWithShape="1">
          <a:blip r:embed="rId3">
            <a:alphaModFix amt="43000"/>
          </a:blip>
          <a:srcRect b="6840" l="0" r="0" t="-6840"/>
          <a:stretch/>
        </p:blipFill>
        <p:spPr>
          <a:xfrm>
            <a:off x="0" y="-377200"/>
            <a:ext cx="9144000" cy="5520426"/>
          </a:xfrm>
          <a:prstGeom prst="rect">
            <a:avLst/>
          </a:prstGeom>
          <a:noFill/>
          <a:ln>
            <a:noFill/>
          </a:ln>
        </p:spPr>
      </p:pic>
      <p:sp>
        <p:nvSpPr>
          <p:cNvPr id="151" name="Google Shape;151;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i="1" lang="en">
                <a:solidFill>
                  <a:schemeClr val="lt1"/>
                </a:solidFill>
              </a:rPr>
              <a:t>Analysis</a:t>
            </a:r>
            <a:endParaRPr b="1" i="1">
              <a:solidFill>
                <a:schemeClr val="lt1"/>
              </a:solidFill>
            </a:endParaRPr>
          </a:p>
        </p:txBody>
      </p:sp>
      <p:sp>
        <p:nvSpPr>
          <p:cNvPr id="152" name="Google Shape;152;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accent2"/>
              </a:buClr>
              <a:buSzPts val="1800"/>
              <a:buFont typeface="Courier New"/>
              <a:buChar char="●"/>
            </a:pPr>
            <a:r>
              <a:rPr b="1" lang="en">
                <a:solidFill>
                  <a:schemeClr val="accent2"/>
                </a:solidFill>
                <a:highlight>
                  <a:srgbClr val="FFF2CC"/>
                </a:highlight>
                <a:latin typeface="Courier New"/>
                <a:ea typeface="Courier New"/>
                <a:cs typeface="Courier New"/>
                <a:sym typeface="Courier New"/>
              </a:rPr>
              <a:t>Sentiment Analysis:</a:t>
            </a:r>
            <a:endParaRPr b="1">
              <a:solidFill>
                <a:schemeClr val="accent2"/>
              </a:solidFill>
              <a:highlight>
                <a:srgbClr val="FFF2CC"/>
              </a:highlight>
              <a:latin typeface="Courier New"/>
              <a:ea typeface="Courier New"/>
              <a:cs typeface="Courier New"/>
              <a:sym typeface="Courier New"/>
            </a:endParaRPr>
          </a:p>
          <a:p>
            <a:pPr indent="-317500" lvl="1" marL="914400" rtl="0" algn="l">
              <a:spcBef>
                <a:spcPts val="0"/>
              </a:spcBef>
              <a:spcAft>
                <a:spcPts val="0"/>
              </a:spcAft>
              <a:buClr>
                <a:schemeClr val="lt1"/>
              </a:buClr>
              <a:buSzPts val="1400"/>
              <a:buFont typeface="Courier New"/>
              <a:buChar char="○"/>
            </a:pPr>
            <a:r>
              <a:rPr b="1" lang="en">
                <a:solidFill>
                  <a:schemeClr val="lt1"/>
                </a:solidFill>
                <a:latin typeface="Courier New"/>
                <a:ea typeface="Courier New"/>
                <a:cs typeface="Courier New"/>
                <a:sym typeface="Courier New"/>
              </a:rPr>
              <a:t>Some variance in positive versus negative attitudes, but most significantly, increase in neutrality</a:t>
            </a:r>
            <a:endParaRPr b="1">
              <a:solidFill>
                <a:schemeClr val="lt1"/>
              </a:solidFill>
              <a:latin typeface="Courier New"/>
              <a:ea typeface="Courier New"/>
              <a:cs typeface="Courier New"/>
              <a:sym typeface="Courier New"/>
            </a:endParaRPr>
          </a:p>
          <a:p>
            <a:pPr indent="-317500" lvl="1" marL="914400" rtl="0" algn="l">
              <a:spcBef>
                <a:spcPts val="0"/>
              </a:spcBef>
              <a:spcAft>
                <a:spcPts val="0"/>
              </a:spcAft>
              <a:buClr>
                <a:schemeClr val="lt1"/>
              </a:buClr>
              <a:buSzPts val="1400"/>
              <a:buFont typeface="Courier New"/>
              <a:buChar char="○"/>
            </a:pPr>
            <a:r>
              <a:rPr b="1" lang="en">
                <a:solidFill>
                  <a:schemeClr val="lt1"/>
                </a:solidFill>
                <a:latin typeface="Courier New"/>
                <a:ea typeface="Courier New"/>
                <a:cs typeface="Courier New"/>
                <a:sym typeface="Courier New"/>
              </a:rPr>
              <a:t>Perhaps due to less requirements for vivid language with the development of the internet?</a:t>
            </a:r>
            <a:endParaRPr b="1">
              <a:solidFill>
                <a:schemeClr val="dk1"/>
              </a:solidFill>
              <a:highlight>
                <a:srgbClr val="FFF2CC"/>
              </a:highlight>
              <a:latin typeface="Courier New"/>
              <a:ea typeface="Courier New"/>
              <a:cs typeface="Courier New"/>
              <a:sym typeface="Courier New"/>
            </a:endParaRPr>
          </a:p>
          <a:p>
            <a:pPr indent="-342900" lvl="0" marL="457200" rtl="0" algn="l">
              <a:spcBef>
                <a:spcPts val="0"/>
              </a:spcBef>
              <a:spcAft>
                <a:spcPts val="0"/>
              </a:spcAft>
              <a:buClr>
                <a:schemeClr val="dk1"/>
              </a:buClr>
              <a:buSzPts val="1800"/>
              <a:buFont typeface="Courier New"/>
              <a:buChar char="●"/>
            </a:pPr>
            <a:r>
              <a:rPr b="1" lang="en">
                <a:solidFill>
                  <a:schemeClr val="dk1"/>
                </a:solidFill>
                <a:highlight>
                  <a:srgbClr val="FFF2CC"/>
                </a:highlight>
                <a:latin typeface="Courier New"/>
                <a:ea typeface="Courier New"/>
                <a:cs typeface="Courier New"/>
                <a:sym typeface="Courier New"/>
              </a:rPr>
              <a:t>Polling Analysis:</a:t>
            </a:r>
            <a:endParaRPr b="1">
              <a:solidFill>
                <a:schemeClr val="dk1"/>
              </a:solidFill>
              <a:highlight>
                <a:srgbClr val="FFF2CC"/>
              </a:highlight>
              <a:latin typeface="Courier New"/>
              <a:ea typeface="Courier New"/>
              <a:cs typeface="Courier New"/>
              <a:sym typeface="Courier New"/>
            </a:endParaRPr>
          </a:p>
          <a:p>
            <a:pPr indent="-317500" lvl="1" marL="914400" rtl="0" algn="l">
              <a:spcBef>
                <a:spcPts val="0"/>
              </a:spcBef>
              <a:spcAft>
                <a:spcPts val="0"/>
              </a:spcAft>
              <a:buClr>
                <a:schemeClr val="lt1"/>
              </a:buClr>
              <a:buSzPts val="1400"/>
              <a:buFont typeface="Courier New"/>
              <a:buChar char="○"/>
            </a:pPr>
            <a:r>
              <a:rPr b="1" lang="en">
                <a:solidFill>
                  <a:schemeClr val="lt1"/>
                </a:solidFill>
                <a:latin typeface="Courier New"/>
                <a:ea typeface="Courier New"/>
                <a:cs typeface="Courier New"/>
                <a:sym typeface="Courier New"/>
              </a:rPr>
              <a:t>The data collected does not show an increase in negative sentiment around 9/11.</a:t>
            </a:r>
            <a:endParaRPr b="1">
              <a:solidFill>
                <a:schemeClr val="lt1"/>
              </a:solidFill>
              <a:latin typeface="Courier New"/>
              <a:ea typeface="Courier New"/>
              <a:cs typeface="Courier New"/>
              <a:sym typeface="Courier New"/>
            </a:endParaRPr>
          </a:p>
          <a:p>
            <a:pPr indent="-317500" lvl="1" marL="914400" rtl="0" algn="l">
              <a:spcBef>
                <a:spcPts val="0"/>
              </a:spcBef>
              <a:spcAft>
                <a:spcPts val="0"/>
              </a:spcAft>
              <a:buClr>
                <a:schemeClr val="lt1"/>
              </a:buClr>
              <a:buSzPts val="1400"/>
              <a:buFont typeface="Courier New"/>
              <a:buChar char="○"/>
            </a:pPr>
            <a:r>
              <a:rPr b="1" lang="en">
                <a:solidFill>
                  <a:schemeClr val="lt1"/>
                </a:solidFill>
                <a:latin typeface="Courier New"/>
                <a:ea typeface="Courier New"/>
                <a:cs typeface="Courier New"/>
                <a:sym typeface="Courier New"/>
              </a:rPr>
              <a:t>It is mostly a decrease in positive sentiment. The negativity shown is around the aftermath.</a:t>
            </a:r>
            <a:endParaRPr b="1">
              <a:solidFill>
                <a:schemeClr val="lt1"/>
              </a:solidFill>
              <a:latin typeface="Courier New"/>
              <a:ea typeface="Courier New"/>
              <a:cs typeface="Courier New"/>
              <a:sym typeface="Courier New"/>
            </a:endParaRPr>
          </a:p>
          <a:p>
            <a:pPr indent="-317500" lvl="1" marL="914400" rtl="0" algn="l">
              <a:spcBef>
                <a:spcPts val="0"/>
              </a:spcBef>
              <a:spcAft>
                <a:spcPts val="0"/>
              </a:spcAft>
              <a:buClr>
                <a:schemeClr val="lt1"/>
              </a:buClr>
              <a:buSzPts val="1400"/>
              <a:buFont typeface="Courier New"/>
              <a:buChar char="○"/>
            </a:pPr>
            <a:r>
              <a:rPr b="1" lang="en">
                <a:solidFill>
                  <a:schemeClr val="lt1"/>
                </a:solidFill>
                <a:latin typeface="Courier New"/>
                <a:ea typeface="Courier New"/>
                <a:cs typeface="Courier New"/>
                <a:sym typeface="Courier New"/>
              </a:rPr>
              <a:t>The polling data also shows that neutral sentiment increases overtime.</a:t>
            </a:r>
            <a:endParaRPr b="1">
              <a:solidFill>
                <a:schemeClr val="lt1"/>
              </a:solidFill>
              <a:latin typeface="Courier New"/>
              <a:ea typeface="Courier New"/>
              <a:cs typeface="Courier New"/>
              <a:sym typeface="Courier New"/>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